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sldIdLst>
    <p:sldId id="284" r:id="rId2"/>
    <p:sldId id="659" r:id="rId3"/>
    <p:sldId id="664" r:id="rId4"/>
    <p:sldId id="665" r:id="rId5"/>
    <p:sldId id="666" r:id="rId6"/>
    <p:sldId id="667" r:id="rId7"/>
    <p:sldId id="668" r:id="rId8"/>
    <p:sldId id="669" r:id="rId9"/>
    <p:sldId id="670" r:id="rId10"/>
    <p:sldId id="671" r:id="rId11"/>
    <p:sldId id="672" r:id="rId12"/>
    <p:sldId id="673" r:id="rId13"/>
    <p:sldId id="676" r:id="rId14"/>
    <p:sldId id="677" r:id="rId15"/>
    <p:sldId id="678" r:id="rId16"/>
    <p:sldId id="679" r:id="rId17"/>
    <p:sldId id="680" r:id="rId18"/>
    <p:sldId id="681" r:id="rId19"/>
    <p:sldId id="674" r:id="rId20"/>
    <p:sldId id="682" r:id="rId21"/>
    <p:sldId id="683" r:id="rId22"/>
    <p:sldId id="695" r:id="rId23"/>
    <p:sldId id="696" r:id="rId24"/>
    <p:sldId id="685" r:id="rId25"/>
    <p:sldId id="686" r:id="rId26"/>
    <p:sldId id="687" r:id="rId27"/>
    <p:sldId id="688" r:id="rId28"/>
    <p:sldId id="689" r:id="rId29"/>
    <p:sldId id="690" r:id="rId30"/>
    <p:sldId id="691" r:id="rId31"/>
    <p:sldId id="692" r:id="rId32"/>
    <p:sldId id="693" r:id="rId33"/>
    <p:sldId id="69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659"/>
            <p14:sldId id="664"/>
            <p14:sldId id="665"/>
            <p14:sldId id="666"/>
            <p14:sldId id="667"/>
            <p14:sldId id="668"/>
            <p14:sldId id="669"/>
            <p14:sldId id="670"/>
            <p14:sldId id="671"/>
            <p14:sldId id="672"/>
            <p14:sldId id="673"/>
            <p14:sldId id="676"/>
            <p14:sldId id="677"/>
            <p14:sldId id="678"/>
            <p14:sldId id="679"/>
            <p14:sldId id="680"/>
            <p14:sldId id="681"/>
            <p14:sldId id="674"/>
            <p14:sldId id="682"/>
            <p14:sldId id="683"/>
            <p14:sldId id="695"/>
            <p14:sldId id="696"/>
            <p14:sldId id="685"/>
            <p14:sldId id="686"/>
            <p14:sldId id="687"/>
            <p14:sldId id="688"/>
            <p14:sldId id="689"/>
            <p14:sldId id="690"/>
            <p14:sldId id="691"/>
            <p14:sldId id="692"/>
            <p14:sldId id="693"/>
            <p14:sldId id="694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8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600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1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71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931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5517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82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0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271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27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180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173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778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670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627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849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82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014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298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864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87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505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84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9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86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9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96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18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78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58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870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5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2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5" Type="http://schemas.openxmlformats.org/officeDocument/2006/relationships/image" Target="../media/image26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7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8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8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8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5" Type="http://schemas.openxmlformats.org/officeDocument/2006/relationships/image" Target="../media/image7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8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5" Type="http://schemas.openxmlformats.org/officeDocument/2006/relationships/image" Target="../media/image7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70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70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70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70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3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70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NUL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3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70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3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3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70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3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3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70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34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8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5" Type="http://schemas.openxmlformats.org/officeDocument/2006/relationships/image" Target="../media/image300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29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5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Unknown Interest Rates Examples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88654" y="5181600"/>
                <a:ext cx="4925066" cy="8860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&gt;1  ⇒ 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use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 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654" y="5181600"/>
                <a:ext cx="4925066" cy="88601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606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88654" y="5181600"/>
                <a:ext cx="4925066" cy="8860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&gt;1  ⇒ 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use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 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654" y="5181600"/>
                <a:ext cx="4925066" cy="88601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905000" y="5971988"/>
                <a:ext cx="5077929" cy="8860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&lt;1  ⇒ 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use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 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where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.1</m:t>
                          </m:r>
                        </m:num>
                        <m:den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971988"/>
                <a:ext cx="5077929" cy="88601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6005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4702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blipFill rotWithShape="0">
                <a:blip r:embed="rId13"/>
                <a:stretch>
                  <a:fillRect t="-65741" r="-633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523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blipFill rotWithShape="0">
                <a:blip r:embed="rId13"/>
                <a:stretch>
                  <a:fillRect t="-65741" r="-633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988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blipFill rotWithShape="0">
                <a:blip r:embed="rId13"/>
                <a:stretch>
                  <a:fillRect t="-65741" r="-633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16918" y="5251847"/>
                <a:ext cx="17218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918" y="5251847"/>
                <a:ext cx="1721882" cy="615553"/>
              </a:xfrm>
              <a:prstGeom prst="rect">
                <a:avLst/>
              </a:prstGeom>
              <a:blipFill rotWithShape="0">
                <a:blip r:embed="rId14"/>
                <a:stretch>
                  <a:fillRect t="-72277" b="-3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15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11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blipFill rotWithShape="0">
                <a:blip r:embed="rId13"/>
                <a:stretch>
                  <a:fillRect t="-65741" r="-633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16918" y="5251847"/>
                <a:ext cx="17218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918" y="5251847"/>
                <a:ext cx="1721882" cy="615553"/>
              </a:xfrm>
              <a:prstGeom prst="rect">
                <a:avLst/>
              </a:prstGeom>
              <a:blipFill rotWithShape="0">
                <a:blip r:embed="rId14"/>
                <a:stretch>
                  <a:fillRect t="-72277" b="-3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442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11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896930"/>
                <a:ext cx="2891497" cy="656270"/>
              </a:xfrm>
              <a:prstGeom prst="rect">
                <a:avLst/>
              </a:prstGeom>
              <a:blipFill rotWithShape="0">
                <a:blip r:embed="rId13"/>
                <a:stretch>
                  <a:fillRect t="-65741" r="-633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16918" y="5251847"/>
                <a:ext cx="17218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918" y="5251847"/>
                <a:ext cx="1721882" cy="615553"/>
              </a:xfrm>
              <a:prstGeom prst="rect">
                <a:avLst/>
              </a:prstGeom>
              <a:blipFill rotWithShape="0">
                <a:blip r:embed="rId14"/>
                <a:stretch>
                  <a:fillRect t="-72277" b="-3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398193" y="5105400"/>
                <a:ext cx="80220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=25.9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193" y="5105400"/>
                <a:ext cx="802207" cy="615553"/>
              </a:xfrm>
              <a:prstGeom prst="rect">
                <a:avLst/>
              </a:prstGeom>
              <a:blipFill rotWithShape="0">
                <a:blip r:embed="rId15"/>
                <a:stretch>
                  <a:fillRect l="-3030" r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419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11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16918" y="5251847"/>
                <a:ext cx="88120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918" y="5251847"/>
                <a:ext cx="881203" cy="615553"/>
              </a:xfrm>
              <a:prstGeom prst="rect">
                <a:avLst/>
              </a:prstGeom>
              <a:blipFill rotWithShape="0">
                <a:blip r:embed="rId13"/>
                <a:stretch>
                  <a:fillRect t="-72277" b="-3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89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53990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A 10-year annuity immediate with annual payments has an initial payment of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11</m:t>
                    </m:r>
                  </m:oMath>
                </a14:m>
                <a:r>
                  <a:rPr lang="en-US" sz="2200" dirty="0">
                    <a:latin typeface="Bold sand ms"/>
                  </a:rPr>
                  <a:t>.  Each subsequent payment is 10% more than its preceding payment.  The accumulated value of the annuity is 220.8 using an annual effective interest rate,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200" dirty="0">
                    <a:latin typeface="Bold sand ms"/>
                  </a:rPr>
                  <a:t>.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200" dirty="0">
                    <a:latin typeface="Bold sand ms"/>
                  </a:rPr>
                  <a:t>. </a:t>
                </a:r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4"/>
                <a:stretch>
                  <a:fillRect t="-942" r="-1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848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blipFill rotWithShape="0">
                <a:blip r:embed="rId13"/>
                <a:stretch>
                  <a:fillRect l="-1865" r="-1166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1405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blipFill rotWithShape="0">
                <a:blip r:embed="rId13"/>
                <a:stretch>
                  <a:fillRect l="-1865" r="-1166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95053" y="5864423"/>
                <a:ext cx="19552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=0.03773⋯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053" y="5864423"/>
                <a:ext cx="1955214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869" r="-623" b="-3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8810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blipFill rotWithShape="0">
                <a:blip r:embed="rId13"/>
                <a:stretch>
                  <a:fillRect l="-1865" r="-1166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5715000"/>
                <a:ext cx="1309268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715000"/>
                <a:ext cx="1309268" cy="5833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95053" y="5864423"/>
                <a:ext cx="19552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=0.03773⋯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053" y="5864423"/>
                <a:ext cx="1955214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869" r="-623" b="-3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3317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blipFill rotWithShape="0">
                <a:blip r:embed="rId13"/>
                <a:stretch>
                  <a:fillRect l="-1865" r="-1166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5715000"/>
                <a:ext cx="1309268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715000"/>
                <a:ext cx="1309268" cy="5833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95053" y="5864423"/>
                <a:ext cx="19552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=0.03773⋯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053" y="5864423"/>
                <a:ext cx="1955214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869" r="-623" b="-3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277005" y="5864423"/>
                <a:ext cx="12573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005" y="5864423"/>
                <a:ext cx="125739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913" r="-4854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605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6044286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(1.1)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51" t="-143137" r="-110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965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(1.1)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51" t="-143137" r="-110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2852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568770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(1.1)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51" t="-143137" r="-110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2852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23871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(1.1)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51" t="-143137" r="-110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2852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44207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(1.1)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51" t="-143137" r="-110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2852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21718" y="5480447"/>
                <a:ext cx="17218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718" y="5480447"/>
                <a:ext cx="1721882" cy="615553"/>
              </a:xfrm>
              <a:prstGeom prst="rect">
                <a:avLst/>
              </a:prstGeom>
              <a:blipFill rotWithShape="0">
                <a:blip r:embed="rId13"/>
                <a:stretch>
                  <a:fillRect t="-72277" b="-3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50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 1: A 10-year annuity immediate with annual payments has an initial payment of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</a:rPr>
                      <m:t>11</m:t>
                    </m:r>
                  </m:oMath>
                </a14:m>
                <a:r>
                  <a:rPr lang="en-US" sz="2200" dirty="0">
                    <a:latin typeface="Bold sand ms"/>
                  </a:rPr>
                  <a:t>.  Each subsequent payment is 10% more than its preceding payment.  The accumulated value of the annuity is 220.8 using an annual effective interest rate,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200" dirty="0">
                    <a:latin typeface="Bold sand ms"/>
                  </a:rPr>
                  <a:t>.  Determine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200" dirty="0">
                    <a:latin typeface="Bold sand ms"/>
                  </a:rPr>
                  <a:t>.</a:t>
                </a:r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3"/>
                <a:stretch>
                  <a:fillRect t="-942" r="-1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4325023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5168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5168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35168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46482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4492823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4492823"/>
                <a:ext cx="65402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259" r="-8333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4860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486090"/>
                <a:ext cx="3810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43242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324290"/>
                <a:ext cx="3810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51816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181600"/>
                <a:ext cx="1346458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620" r="-407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94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(1.1)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51" t="-143137" r="-110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2852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21718" y="5480447"/>
                <a:ext cx="17218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718" y="5480447"/>
                <a:ext cx="1721882" cy="615553"/>
              </a:xfrm>
              <a:prstGeom prst="rect">
                <a:avLst/>
              </a:prstGeom>
              <a:blipFill rotWithShape="0">
                <a:blip r:embed="rId13"/>
                <a:stretch>
                  <a:fillRect t="-72277" b="-3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67200" y="5896930"/>
                <a:ext cx="1636538" cy="656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 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896930"/>
                <a:ext cx="1636538" cy="656270"/>
              </a:xfrm>
              <a:prstGeom prst="rect">
                <a:avLst/>
              </a:prstGeom>
              <a:blipFill rotWithShape="0">
                <a:blip r:embed="rId14"/>
                <a:stretch>
                  <a:fillRect l="-373" t="-65741" r="-1119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5553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(1.1)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51" t="-143137" r="-110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2852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11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21718" y="5480447"/>
                <a:ext cx="17218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718" y="5480447"/>
                <a:ext cx="1721882" cy="615553"/>
              </a:xfrm>
              <a:prstGeom prst="rect">
                <a:avLst/>
              </a:prstGeom>
              <a:blipFill rotWithShape="0">
                <a:blip r:embed="rId13"/>
                <a:stretch>
                  <a:fillRect t="-72277" b="-3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67200" y="5896930"/>
                <a:ext cx="1636538" cy="656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 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896930"/>
                <a:ext cx="1636538" cy="656270"/>
              </a:xfrm>
              <a:prstGeom prst="rect">
                <a:avLst/>
              </a:prstGeom>
              <a:blipFill rotWithShape="0">
                <a:blip r:embed="rId14"/>
                <a:stretch>
                  <a:fillRect l="-373" t="-65741" r="-1119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843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(1.1)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3223"/>
                <a:ext cx="553395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51" t="-143137" r="-1101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2852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11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749353"/>
                <a:ext cx="5298823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21718" y="5480447"/>
                <a:ext cx="17218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≤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718" y="5480447"/>
                <a:ext cx="1721882" cy="615553"/>
              </a:xfrm>
              <a:prstGeom prst="rect">
                <a:avLst/>
              </a:prstGeom>
              <a:blipFill rotWithShape="0">
                <a:blip r:embed="rId13"/>
                <a:stretch>
                  <a:fillRect t="-72277" b="-3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67200" y="5896930"/>
                <a:ext cx="1636538" cy="656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10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or</m:t>
                      </m:r>
                      <m: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 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896930"/>
                <a:ext cx="1636538" cy="656270"/>
              </a:xfrm>
              <a:prstGeom prst="rect">
                <a:avLst/>
              </a:prstGeom>
              <a:blipFill rotWithShape="0">
                <a:blip r:embed="rId14"/>
                <a:stretch>
                  <a:fillRect l="-373" t="-65741" r="-1119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3002280" y="4969249"/>
            <a:ext cx="3002280" cy="1359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039094" y="5099319"/>
            <a:ext cx="2904506" cy="1149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465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17488"/>
                <a:ext cx="2612895" cy="354712"/>
              </a:xfrm>
              <a:prstGeom prst="rect">
                <a:avLst/>
              </a:prstGeom>
              <a:blipFill rotWithShape="0">
                <a:blip r:embed="rId13"/>
                <a:stretch>
                  <a:fillRect l="-1865" r="-1166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95053" y="5715000"/>
                <a:ext cx="3278013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=0.03773⋯=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1.1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053" y="5715000"/>
                <a:ext cx="3278013" cy="5833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315200" y="5864423"/>
                <a:ext cx="12573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=0.06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5864423"/>
                <a:ext cx="1257395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2913" r="-4854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855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5351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48546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633959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276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438400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764268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11(1.1)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764268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11(1.1)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7642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384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0386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86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26670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590800"/>
                <a:ext cx="65402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3349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438400"/>
                <a:ext cx="3048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6200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=220.8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124200"/>
                <a:ext cx="134645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620" r="-407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𝐔𝐧𝐤𝐧𝐨𝐰𝐧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𝐈𝐧𝐭𝐞𝐫𝐞𝐬𝐭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𝐑𝐚𝐭𝐞𝐬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392" y="1216223"/>
                <a:ext cx="96096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ontent Placeholder 2"/>
          <p:cNvSpPr txBox="1">
            <a:spLocks/>
          </p:cNvSpPr>
          <p:nvPr/>
        </p:nvSpPr>
        <p:spPr>
          <a:xfrm>
            <a:off x="178374" y="32766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+11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)+⋯(10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33800"/>
                <a:ext cx="533325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71" t="-146000" r="-125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152400" y="41328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220.8=11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1.1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⋯(10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09812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391822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43329</TotalTime>
  <Words>1851</Words>
  <Application>Microsoft Macintosh PowerPoint</Application>
  <PresentationFormat>On-screen Show (4:3)</PresentationFormat>
  <Paragraphs>525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Bold sand ms</vt:lpstr>
      <vt:lpstr>Calibri</vt:lpstr>
      <vt:lpstr>Calibri Light</vt:lpstr>
      <vt:lpstr>Cambria Math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2073</cp:revision>
  <cp:lastPrinted>2020-01-10T19:33:40Z</cp:lastPrinted>
  <dcterms:created xsi:type="dcterms:W3CDTF">2018-09-11T09:20:33Z</dcterms:created>
  <dcterms:modified xsi:type="dcterms:W3CDTF">2020-02-13T21:17:38Z</dcterms:modified>
</cp:coreProperties>
</file>